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/>
        </p:nvSpPr>
        <p:spPr>
          <a:xfrm>
            <a:off x="685800" y="1674813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err="1" smtClean="0"/>
              <a:t>Электробезопасность</a:t>
            </a:r>
            <a:endParaRPr lang="ru-RU" dirty="0"/>
          </a:p>
        </p:txBody>
      </p:sp>
      <p:sp>
        <p:nvSpPr>
          <p:cNvPr id="5" name="Подзаголовок 2"/>
          <p:cNvSpPr>
            <a:spLocks noGrp="1"/>
          </p:cNvSpPr>
          <p:nvPr/>
        </p:nvSpPr>
        <p:spPr>
          <a:xfrm>
            <a:off x="1371600" y="3430588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solidFill>
                  <a:srgbClr val="0000FF"/>
                </a:solidFill>
              </a:rPr>
              <a:t>4 ОБЩИЕ УКАЗАНИЯ ПО УСТРОЙСТВУ ЭЛЕКТРОУСТАНОВОК</a:t>
            </a:r>
            <a:endParaRPr lang="ru-RU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428604"/>
            <a:ext cx="8229600" cy="4525963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0000FF"/>
                </a:solidFill>
              </a:rPr>
              <a:t>Электроустановка</a:t>
            </a:r>
            <a:r>
              <a:rPr lang="ru-RU" sz="2400" dirty="0" smtClean="0"/>
              <a:t> - это совокупность машин, аппаратов, линий </a:t>
            </a:r>
            <a:r>
              <a:rPr lang="ru-RU" sz="2400" dirty="0" smtClean="0"/>
              <a:t>и вспомогательного </a:t>
            </a:r>
            <a:r>
              <a:rPr lang="ru-RU" sz="2400" dirty="0" smtClean="0"/>
              <a:t>оборудования (вместе с сооружениями и помещениями</a:t>
            </a:r>
            <a:r>
              <a:rPr lang="ru-RU" sz="2400" dirty="0" smtClean="0"/>
              <a:t>) для </a:t>
            </a:r>
            <a:r>
              <a:rPr lang="ru-RU" sz="2400" dirty="0" smtClean="0"/>
              <a:t>производства, преобразования, трансформации, передачи, </a:t>
            </a:r>
            <a:r>
              <a:rPr lang="ru-RU" sz="2400" dirty="0" smtClean="0"/>
              <a:t>распределения </a:t>
            </a:r>
            <a:r>
              <a:rPr lang="ru-RU" sz="2400" dirty="0" smtClean="0"/>
              <a:t>электрической энергии и преобразования в другие виды энергии.</a:t>
            </a:r>
          </a:p>
          <a:p>
            <a:r>
              <a:rPr lang="ru-RU" sz="2400" dirty="0" smtClean="0">
                <a:solidFill>
                  <a:srgbClr val="0000FF"/>
                </a:solidFill>
              </a:rPr>
              <a:t>Действующая электроустановка </a:t>
            </a:r>
            <a:r>
              <a:rPr lang="ru-RU" sz="2400" dirty="0" smtClean="0"/>
              <a:t>- </a:t>
            </a:r>
            <a:r>
              <a:rPr lang="ru-RU" sz="2400" dirty="0" err="1" smtClean="0"/>
              <a:t>электроустановка</a:t>
            </a:r>
            <a:r>
              <a:rPr lang="ru-RU" sz="2400" dirty="0" smtClean="0"/>
              <a:t> или ее часть, </a:t>
            </a:r>
            <a:r>
              <a:rPr lang="ru-RU" sz="2400" dirty="0" smtClean="0"/>
              <a:t>которая </a:t>
            </a:r>
            <a:r>
              <a:rPr lang="ru-RU" sz="2400" dirty="0" smtClean="0"/>
              <a:t>находится под напряжением, либо на которую напряжение </a:t>
            </a:r>
            <a:r>
              <a:rPr lang="ru-RU" sz="2400" dirty="0" smtClean="0"/>
              <a:t>может быть </a:t>
            </a:r>
            <a:r>
              <a:rPr lang="ru-RU" sz="2400" dirty="0" smtClean="0"/>
              <a:t>подано включением коммутационных аппаратов.</a:t>
            </a:r>
          </a:p>
          <a:p>
            <a:pPr>
              <a:buNone/>
            </a:pPr>
            <a:r>
              <a:rPr lang="ru-RU" sz="2400" dirty="0" smtClean="0"/>
              <a:t>Правила </a:t>
            </a:r>
            <a:r>
              <a:rPr lang="ru-RU" sz="2400" dirty="0" smtClean="0"/>
              <a:t>устройства электроустановок (ПУЭ) </a:t>
            </a:r>
            <a:endParaRPr lang="ru-RU" sz="2400" dirty="0" smtClean="0"/>
          </a:p>
          <a:p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установки напряжением </a:t>
            </a:r>
            <a:r>
              <a:rPr lang="ru-RU" sz="2400" dirty="0" smtClean="0"/>
              <a:t>до </a:t>
            </a:r>
            <a:r>
              <a:rPr lang="ru-RU" sz="2400" dirty="0" smtClean="0"/>
              <a:t>		     </a:t>
            </a:r>
            <a:r>
              <a:rPr lang="ru-RU" sz="2400" dirty="0" smtClean="0"/>
              <a:t>свыше 1000 В. </a:t>
            </a:r>
            <a:r>
              <a:rPr lang="ru-RU" sz="2400" dirty="0" smtClean="0"/>
              <a:t>	</a:t>
            </a:r>
          </a:p>
          <a:p>
            <a:pPr>
              <a:buNone/>
            </a:pPr>
            <a:r>
              <a:rPr lang="ru-RU" sz="2400" dirty="0" smtClean="0"/>
              <a:t>1000 </a:t>
            </a:r>
            <a:r>
              <a:rPr lang="ru-RU" sz="2400" dirty="0" smtClean="0"/>
              <a:t>В, </a:t>
            </a:r>
            <a:r>
              <a:rPr lang="ru-RU" sz="2400" dirty="0" smtClean="0"/>
              <a:t>включительно.</a:t>
            </a:r>
            <a:endParaRPr lang="ru-RU" sz="2400" dirty="0"/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>
            <a:off x="2607455" y="4679165"/>
            <a:ext cx="571504" cy="500066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4857752" y="4643446"/>
            <a:ext cx="1000132" cy="500066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543956" cy="5054617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0000FF"/>
                </a:solidFill>
              </a:rPr>
              <a:t>Приемник электрической энергии </a:t>
            </a:r>
            <a:r>
              <a:rPr lang="ru-RU" sz="2400" dirty="0" smtClean="0"/>
              <a:t>(</a:t>
            </a:r>
            <a:r>
              <a:rPr lang="ru-RU" sz="2400" dirty="0" err="1" smtClean="0"/>
              <a:t>электроприемник</a:t>
            </a:r>
            <a:r>
              <a:rPr lang="ru-RU" sz="2400" dirty="0" smtClean="0"/>
              <a:t>) - аппарат, </a:t>
            </a:r>
            <a:r>
              <a:rPr lang="ru-RU" sz="2400" dirty="0" smtClean="0"/>
              <a:t>агрегат </a:t>
            </a:r>
            <a:r>
              <a:rPr lang="ru-RU" sz="2400" dirty="0" smtClean="0"/>
              <a:t>или иное устройство, предназначенное для </a:t>
            </a:r>
            <a:r>
              <a:rPr lang="ru-RU" sz="2400" dirty="0" smtClean="0"/>
              <a:t>преобразования электрической </a:t>
            </a:r>
            <a:r>
              <a:rPr lang="ru-RU" sz="2400" dirty="0" smtClean="0"/>
              <a:t>энергии в другой вид энергии</a:t>
            </a:r>
            <a:r>
              <a:rPr lang="ru-RU" sz="2400" dirty="0" smtClean="0"/>
              <a:t>.</a:t>
            </a:r>
          </a:p>
          <a:p>
            <a:endParaRPr lang="ru-RU" sz="2400" dirty="0" smtClean="0">
              <a:solidFill>
                <a:srgbClr val="0000FF"/>
              </a:solidFill>
            </a:endParaRPr>
          </a:p>
          <a:p>
            <a:r>
              <a:rPr lang="ru-RU" sz="2400" dirty="0" smtClean="0">
                <a:solidFill>
                  <a:srgbClr val="0000FF"/>
                </a:solidFill>
              </a:rPr>
              <a:t>Потребитель </a:t>
            </a:r>
            <a:r>
              <a:rPr lang="ru-RU" sz="2400" dirty="0" smtClean="0">
                <a:solidFill>
                  <a:srgbClr val="0000FF"/>
                </a:solidFill>
              </a:rPr>
              <a:t>электрической энергии </a:t>
            </a:r>
            <a:r>
              <a:rPr lang="ru-RU" sz="2400" dirty="0" smtClean="0"/>
              <a:t>- </a:t>
            </a:r>
            <a:r>
              <a:rPr lang="ru-RU" sz="2400" dirty="0" err="1" smtClean="0"/>
              <a:t>электроприемник</a:t>
            </a:r>
            <a:r>
              <a:rPr lang="ru-RU" sz="2400" dirty="0" smtClean="0"/>
              <a:t> или </a:t>
            </a:r>
            <a:r>
              <a:rPr lang="ru-RU" sz="2400" dirty="0" smtClean="0"/>
              <a:t>группа </a:t>
            </a:r>
            <a:r>
              <a:rPr lang="ru-RU" sz="2400" dirty="0" err="1" smtClean="0"/>
              <a:t>электроприемников</a:t>
            </a:r>
            <a:r>
              <a:rPr lang="ru-RU" sz="2400" dirty="0" smtClean="0"/>
              <a:t>, объединенных технологическим процессом и </a:t>
            </a:r>
            <a:r>
              <a:rPr lang="ru-RU" sz="2400" dirty="0" smtClean="0"/>
              <a:t>размещающихся </a:t>
            </a:r>
            <a:r>
              <a:rPr lang="ru-RU" sz="2400" dirty="0" smtClean="0"/>
              <a:t>на определенной территории.</a:t>
            </a:r>
            <a:endParaRPr lang="ru-RU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err="1" smtClean="0">
                <a:solidFill>
                  <a:srgbClr val="0000FF"/>
                </a:solidFill>
              </a:rPr>
              <a:t>Электроприемники</a:t>
            </a:r>
            <a:r>
              <a:rPr lang="ru-RU" sz="3200" dirty="0" smtClean="0">
                <a:solidFill>
                  <a:srgbClr val="0000FF"/>
                </a:solidFill>
              </a:rPr>
              <a:t> I категории</a:t>
            </a:r>
            <a:endParaRPr lang="ru-RU" sz="3200" dirty="0">
              <a:solidFill>
                <a:srgbClr val="0000F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525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Это </a:t>
            </a:r>
            <a:r>
              <a:rPr lang="ru-RU" dirty="0" err="1" smtClean="0"/>
              <a:t>электроприемники</a:t>
            </a:r>
            <a:r>
              <a:rPr lang="ru-RU" dirty="0" smtClean="0"/>
              <a:t>, перерыв </a:t>
            </a:r>
            <a:r>
              <a:rPr lang="ru-RU" dirty="0" smtClean="0"/>
              <a:t>электроснабжения </a:t>
            </a:r>
            <a:r>
              <a:rPr lang="ru-RU" dirty="0" smtClean="0"/>
              <a:t>которых может повлечь за собой: опасность для жизни </a:t>
            </a:r>
            <a:r>
              <a:rPr lang="ru-RU" dirty="0" smtClean="0"/>
              <a:t>людей</a:t>
            </a:r>
            <a:r>
              <a:rPr lang="ru-RU" dirty="0" smtClean="0"/>
              <a:t>, значительный ущерб народному хозяйству, повреждение </a:t>
            </a:r>
            <a:r>
              <a:rPr lang="ru-RU" dirty="0" smtClean="0"/>
              <a:t>дорогостоящего </a:t>
            </a:r>
            <a:r>
              <a:rPr lang="ru-RU" dirty="0" smtClean="0"/>
              <a:t>основного оборудования; массовый брак продукции, </a:t>
            </a:r>
            <a:r>
              <a:rPr lang="ru-RU" dirty="0" smtClean="0"/>
              <a:t>расстройство сложного </a:t>
            </a:r>
            <a:r>
              <a:rPr lang="ru-RU" dirty="0" smtClean="0"/>
              <a:t>технологического процесса, нарушение функционирования </a:t>
            </a:r>
            <a:r>
              <a:rPr lang="ru-RU" dirty="0" smtClean="0"/>
              <a:t>особо </a:t>
            </a:r>
            <a:r>
              <a:rPr lang="ru-RU" dirty="0" smtClean="0"/>
              <a:t>важных элементов коммунального хозяйства.</a:t>
            </a:r>
          </a:p>
          <a:p>
            <a:pPr>
              <a:buNone/>
            </a:pPr>
            <a:r>
              <a:rPr lang="ru-RU" dirty="0" smtClean="0"/>
              <a:t>Из состава </a:t>
            </a:r>
            <a:r>
              <a:rPr lang="ru-RU" dirty="0" err="1" smtClean="0"/>
              <a:t>электроприемников</a:t>
            </a:r>
            <a:r>
              <a:rPr lang="ru-RU" dirty="0" smtClean="0"/>
              <a:t> первой категории выделяется </a:t>
            </a:r>
            <a:r>
              <a:rPr lang="ru-RU" dirty="0" smtClean="0"/>
              <a:t>особая группа </a:t>
            </a:r>
            <a:r>
              <a:rPr lang="ru-RU" dirty="0" err="1" smtClean="0"/>
              <a:t>электроприемников</a:t>
            </a:r>
            <a:r>
              <a:rPr lang="ru-RU" dirty="0" smtClean="0"/>
              <a:t>, бесперебойная работа которых необходима </a:t>
            </a:r>
            <a:r>
              <a:rPr lang="ru-RU" dirty="0" smtClean="0"/>
              <a:t>для безаварийного </a:t>
            </a:r>
            <a:r>
              <a:rPr lang="ru-RU" dirty="0" smtClean="0"/>
              <a:t>останова производства с целью предотвращения </a:t>
            </a:r>
            <a:r>
              <a:rPr lang="ru-RU" dirty="0" smtClean="0"/>
              <a:t>угрозы жизни </a:t>
            </a:r>
            <a:r>
              <a:rPr lang="ru-RU" dirty="0" smtClean="0"/>
              <a:t>людей, взрывов и пожаров.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214422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 smtClean="0"/>
              <a:t>Электроприемники</a:t>
            </a:r>
            <a:r>
              <a:rPr lang="ru-RU" dirty="0" smtClean="0"/>
              <a:t> I категории должны обеспечиваться </a:t>
            </a:r>
            <a:r>
              <a:rPr lang="ru-RU" dirty="0" smtClean="0"/>
              <a:t>электроэнергией </a:t>
            </a:r>
            <a:r>
              <a:rPr lang="ru-RU" dirty="0" smtClean="0"/>
              <a:t>от двух </a:t>
            </a:r>
            <a:r>
              <a:rPr lang="ru-RU" dirty="0" smtClean="0">
                <a:solidFill>
                  <a:srgbClr val="0000FF"/>
                </a:solidFill>
              </a:rPr>
              <a:t>независимых взаимно резервирующих источников питания</a:t>
            </a:r>
            <a:r>
              <a:rPr lang="ru-RU" dirty="0" smtClean="0"/>
              <a:t>, </a:t>
            </a:r>
            <a:r>
              <a:rPr lang="ru-RU" dirty="0" smtClean="0"/>
              <a:t>и перерыв </a:t>
            </a:r>
            <a:r>
              <a:rPr lang="ru-RU" dirty="0" smtClean="0"/>
              <a:t>их электроснабжения при нарушении электроснабжения от </a:t>
            </a:r>
            <a:r>
              <a:rPr lang="ru-RU" dirty="0" smtClean="0"/>
              <a:t>одного </a:t>
            </a:r>
            <a:r>
              <a:rPr lang="ru-RU" dirty="0" smtClean="0"/>
              <a:t>из источников питания может быть допущен лишь на время </a:t>
            </a:r>
            <a:r>
              <a:rPr lang="ru-RU" dirty="0" smtClean="0"/>
              <a:t>автоматического </a:t>
            </a:r>
            <a:r>
              <a:rPr lang="ru-RU" dirty="0" smtClean="0"/>
              <a:t>восстановления питания.</a:t>
            </a:r>
          </a:p>
          <a:p>
            <a:r>
              <a:rPr lang="ru-RU" dirty="0" smtClean="0">
                <a:solidFill>
                  <a:srgbClr val="0000FF"/>
                </a:solidFill>
              </a:rPr>
              <a:t>Независимые источники питания </a:t>
            </a:r>
            <a:r>
              <a:rPr lang="ru-RU" dirty="0" smtClean="0"/>
              <a:t>– источники, схема и </a:t>
            </a:r>
            <a:r>
              <a:rPr lang="ru-RU" dirty="0" smtClean="0"/>
              <a:t>конструктивное </a:t>
            </a:r>
            <a:r>
              <a:rPr lang="ru-RU" dirty="0" smtClean="0"/>
              <a:t>исполнение которых и питающих их электрических сетей таковы, </a:t>
            </a:r>
            <a:r>
              <a:rPr lang="ru-RU" dirty="0" smtClean="0"/>
              <a:t>что при </a:t>
            </a:r>
            <a:r>
              <a:rPr lang="ru-RU" dirty="0" smtClean="0"/>
              <a:t>отказе одного из них снижение качества электроэнергии на другом </a:t>
            </a:r>
            <a:r>
              <a:rPr lang="ru-RU" dirty="0" smtClean="0"/>
              <a:t>не превышает </a:t>
            </a:r>
            <a:r>
              <a:rPr lang="ru-RU" dirty="0" smtClean="0"/>
              <a:t>установленных пределов в любой момент времени, </a:t>
            </a:r>
            <a:r>
              <a:rPr lang="ru-RU" dirty="0" smtClean="0"/>
              <a:t>включая время </a:t>
            </a:r>
            <a:r>
              <a:rPr lang="ru-RU" dirty="0" smtClean="0"/>
              <a:t>аварийного режима.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err="1" smtClean="0">
                <a:solidFill>
                  <a:srgbClr val="0000FF"/>
                </a:solidFill>
              </a:rPr>
              <a:t>Электроприемники</a:t>
            </a:r>
            <a:r>
              <a:rPr lang="ru-RU" sz="3200" dirty="0" smtClean="0">
                <a:solidFill>
                  <a:srgbClr val="0000FF"/>
                </a:solidFill>
              </a:rPr>
              <a:t> II категории </a:t>
            </a:r>
            <a:endParaRPr lang="ru-RU" sz="3200" dirty="0">
              <a:solidFill>
                <a:srgbClr val="0000F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indent="0">
              <a:buNone/>
            </a:pPr>
            <a:r>
              <a:rPr lang="ru-RU" dirty="0" smtClean="0"/>
              <a:t>это </a:t>
            </a:r>
            <a:r>
              <a:rPr lang="ru-RU" dirty="0" err="1" smtClean="0"/>
              <a:t>электроприемники</a:t>
            </a:r>
            <a:r>
              <a:rPr lang="ru-RU" dirty="0" smtClean="0"/>
              <a:t>, перерыв </a:t>
            </a:r>
            <a:r>
              <a:rPr lang="ru-RU" dirty="0" smtClean="0"/>
              <a:t>электроснабжения </a:t>
            </a:r>
            <a:r>
              <a:rPr lang="ru-RU" dirty="0" smtClean="0"/>
              <a:t>которых приводит к массовому </a:t>
            </a:r>
            <a:r>
              <a:rPr lang="ru-RU" dirty="0" err="1" smtClean="0"/>
              <a:t>недоотпуску</a:t>
            </a:r>
            <a:r>
              <a:rPr lang="ru-RU" dirty="0" smtClean="0"/>
              <a:t> продукции</a:t>
            </a:r>
            <a:r>
              <a:rPr lang="ru-RU" dirty="0" smtClean="0"/>
              <a:t>, массовым </a:t>
            </a:r>
            <a:r>
              <a:rPr lang="ru-RU" dirty="0" smtClean="0"/>
              <a:t>простоям рабочих, механизмов и промышленного </a:t>
            </a:r>
            <a:r>
              <a:rPr lang="ru-RU" dirty="0" smtClean="0"/>
              <a:t>транспорта, нарушению </a:t>
            </a:r>
            <a:r>
              <a:rPr lang="ru-RU" dirty="0" smtClean="0"/>
              <a:t>нормальной деятельности значительного количества </a:t>
            </a:r>
            <a:r>
              <a:rPr lang="ru-RU" dirty="0" smtClean="0"/>
              <a:t>городских </a:t>
            </a:r>
            <a:r>
              <a:rPr lang="ru-RU" dirty="0" smtClean="0"/>
              <a:t>и сельских жителей.</a:t>
            </a:r>
          </a:p>
          <a:p>
            <a:pPr indent="0">
              <a:buNone/>
            </a:pPr>
            <a:r>
              <a:rPr lang="ru-RU" dirty="0" smtClean="0"/>
              <a:t>В </a:t>
            </a:r>
            <a:r>
              <a:rPr lang="ru-RU" dirty="0" smtClean="0"/>
              <a:t>нормальном режиме должны </a:t>
            </a:r>
            <a:r>
              <a:rPr lang="ru-RU" dirty="0" smtClean="0"/>
              <a:t>обеспечиваться </a:t>
            </a:r>
            <a:r>
              <a:rPr lang="ru-RU" dirty="0" smtClean="0"/>
              <a:t>электроэнергией от двух </a:t>
            </a:r>
            <a:r>
              <a:rPr lang="ru-RU" dirty="0" smtClean="0">
                <a:solidFill>
                  <a:srgbClr val="0000FF"/>
                </a:solidFill>
              </a:rPr>
              <a:t>независимых, взаимно </a:t>
            </a:r>
            <a:r>
              <a:rPr lang="ru-RU" dirty="0" smtClean="0">
                <a:solidFill>
                  <a:srgbClr val="0000FF"/>
                </a:solidFill>
              </a:rPr>
              <a:t>резервирующих </a:t>
            </a:r>
            <a:r>
              <a:rPr lang="ru-RU" dirty="0" smtClean="0">
                <a:solidFill>
                  <a:srgbClr val="0000FF"/>
                </a:solidFill>
              </a:rPr>
              <a:t>источников питания</a:t>
            </a:r>
            <a:r>
              <a:rPr lang="ru-RU" dirty="0" smtClean="0"/>
              <a:t>. Перерыв </a:t>
            </a:r>
            <a:r>
              <a:rPr lang="ru-RU" dirty="0" smtClean="0"/>
              <a:t>электроснабжения </a:t>
            </a:r>
            <a:r>
              <a:rPr lang="ru-RU" dirty="0" err="1" smtClean="0"/>
              <a:t>электроприемников</a:t>
            </a:r>
            <a:r>
              <a:rPr lang="ru-RU" dirty="0" smtClean="0"/>
              <a:t> II </a:t>
            </a:r>
            <a:r>
              <a:rPr lang="ru-RU" dirty="0" smtClean="0"/>
              <a:t>категории допускается на время, необходимое для включения </a:t>
            </a:r>
            <a:r>
              <a:rPr lang="ru-RU" dirty="0" smtClean="0"/>
              <a:t>резервного питания </a:t>
            </a:r>
            <a:r>
              <a:rPr lang="ru-RU" dirty="0" smtClean="0"/>
              <a:t>действиями дежурного персонала.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err="1" smtClean="0">
                <a:solidFill>
                  <a:srgbClr val="0000FF"/>
                </a:solidFill>
              </a:rPr>
              <a:t>Электроприемники</a:t>
            </a:r>
            <a:r>
              <a:rPr lang="ru-RU" sz="3200" dirty="0" smtClean="0">
                <a:solidFill>
                  <a:srgbClr val="0000FF"/>
                </a:solidFill>
              </a:rPr>
              <a:t> III категории </a:t>
            </a:r>
            <a:endParaRPr lang="ru-RU" sz="3200" dirty="0">
              <a:solidFill>
                <a:srgbClr val="0000F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714488"/>
            <a:ext cx="8229600" cy="4525963"/>
          </a:xfrm>
        </p:spPr>
        <p:txBody>
          <a:bodyPr>
            <a:normAutofit/>
          </a:bodyPr>
          <a:lstStyle/>
          <a:p>
            <a:pPr indent="0">
              <a:buNone/>
            </a:pPr>
            <a:r>
              <a:rPr lang="ru-RU" sz="2400" dirty="0" smtClean="0"/>
              <a:t>это все </a:t>
            </a:r>
            <a:r>
              <a:rPr lang="ru-RU" sz="2400" dirty="0" smtClean="0"/>
              <a:t>остальные </a:t>
            </a:r>
            <a:r>
              <a:rPr lang="ru-RU" sz="2400" dirty="0" err="1" smtClean="0"/>
              <a:t>электроприемники</a:t>
            </a:r>
            <a:r>
              <a:rPr lang="ru-RU" sz="2400" dirty="0" smtClean="0"/>
              <a:t>, не </a:t>
            </a:r>
            <a:r>
              <a:rPr lang="ru-RU" sz="2400" dirty="0" smtClean="0"/>
              <a:t>подпадающие под определения I и II категорий.</a:t>
            </a:r>
          </a:p>
          <a:p>
            <a:pPr indent="0">
              <a:buNone/>
            </a:pPr>
            <a:r>
              <a:rPr lang="ru-RU" sz="2400" dirty="0" smtClean="0"/>
              <a:t>Для </a:t>
            </a:r>
            <a:r>
              <a:rPr lang="ru-RU" sz="2400" dirty="0" err="1" smtClean="0"/>
              <a:t>электроприемников</a:t>
            </a:r>
            <a:r>
              <a:rPr lang="ru-RU" sz="2400" dirty="0" smtClean="0"/>
              <a:t> </a:t>
            </a:r>
            <a:r>
              <a:rPr lang="ru-RU" sz="2400" dirty="0" smtClean="0"/>
              <a:t>III категории электроснабжение может </a:t>
            </a:r>
            <a:r>
              <a:rPr lang="ru-RU" sz="2400" dirty="0" smtClean="0"/>
              <a:t>выполняться </a:t>
            </a:r>
            <a:r>
              <a:rPr lang="ru-RU" sz="2400" dirty="0" smtClean="0"/>
              <a:t>от </a:t>
            </a:r>
            <a:r>
              <a:rPr lang="ru-RU" sz="2400" dirty="0" smtClean="0">
                <a:solidFill>
                  <a:srgbClr val="0000FF"/>
                </a:solidFill>
              </a:rPr>
              <a:t>одного источника питания </a:t>
            </a:r>
            <a:r>
              <a:rPr lang="ru-RU" sz="2400" dirty="0" smtClean="0"/>
              <a:t>при условии, что перерывы </a:t>
            </a:r>
            <a:r>
              <a:rPr lang="ru-RU" sz="2400" dirty="0" smtClean="0"/>
              <a:t>электроснабжения</a:t>
            </a:r>
            <a:r>
              <a:rPr lang="ru-RU" sz="2400" dirty="0" smtClean="0"/>
              <a:t>, необходимые для ремонта или замены поврежденного </a:t>
            </a:r>
            <a:r>
              <a:rPr lang="ru-RU" sz="2400" dirty="0" smtClean="0"/>
              <a:t>элемента </a:t>
            </a:r>
            <a:r>
              <a:rPr lang="ru-RU" sz="2400" dirty="0" smtClean="0"/>
              <a:t>системы электроснабжения, не превышают 1 сутки.</a:t>
            </a:r>
            <a:endParaRPr lang="ru-RU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391</Words>
  <PresentationFormat>Экран (4:3)</PresentationFormat>
  <Paragraphs>22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Электроприемники I категории</vt:lpstr>
      <vt:lpstr>Слайд 5</vt:lpstr>
      <vt:lpstr>Электроприемники II категории </vt:lpstr>
      <vt:lpstr>Электроприемники III категории 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ARTEM</dc:creator>
  <cp:lastModifiedBy>Артем</cp:lastModifiedBy>
  <cp:revision>22</cp:revision>
  <dcterms:created xsi:type="dcterms:W3CDTF">2023-02-26T18:59:00Z</dcterms:created>
  <dcterms:modified xsi:type="dcterms:W3CDTF">2023-02-26T19:40:43Z</dcterms:modified>
</cp:coreProperties>
</file>